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0" r:id="rId3"/>
    <p:sldId id="272" r:id="rId4"/>
    <p:sldId id="274" r:id="rId5"/>
    <p:sldId id="275" r:id="rId6"/>
    <p:sldId id="277" r:id="rId7"/>
    <p:sldId id="276" r:id="rId8"/>
    <p:sldId id="278" r:id="rId9"/>
    <p:sldId id="279" r:id="rId10"/>
    <p:sldId id="280" r:id="rId11"/>
    <p:sldId id="281" r:id="rId12"/>
    <p:sldId id="282" r:id="rId13"/>
    <p:sldId id="273" r:id="rId14"/>
    <p:sldId id="283" r:id="rId15"/>
    <p:sldId id="285" r:id="rId16"/>
    <p:sldId id="271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12"/>
    <p:restoredTop sz="94320"/>
  </p:normalViewPr>
  <p:slideViewPr>
    <p:cSldViewPr snapToGrid="0" snapToObjects="1">
      <p:cViewPr varScale="1">
        <p:scale>
          <a:sx n="210" d="100"/>
          <a:sy n="210" d="100"/>
        </p:scale>
        <p:origin x="1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704FC-85CF-C84B-839B-B1ECB393446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3F9DE3-93D1-8D4F-8F81-389C81F34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096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3F9DE3-93D1-8D4F-8F81-389C81F34D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545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3F9DE3-93D1-8D4F-8F81-389C81F34D3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078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3F9DE3-93D1-8D4F-8F81-389C81F34D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07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3F9DE3-93D1-8D4F-8F81-389C81F34D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882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3F9DE3-93D1-8D4F-8F81-389C81F34D3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98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3F9DE3-93D1-8D4F-8F81-389C81F34D3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439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CB7-31BD-CB4F-BE62-69888F372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8E2E33-06CF-234C-BED1-E4FF393C77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637E0-51F2-5741-9118-400BBC4A1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7DC86-0C55-8B40-90E4-D77C613E8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DA4CF-7B3D-4742-8000-65B53B2E7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954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7140D-56F1-AE42-B799-15987055E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CB56A-2184-6E43-9DED-8B939A7E33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88AA4-F8C5-8948-B18B-39955F4FA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FF5F2-DBB1-B74B-8DBE-4D11CAD8D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D3817-3DDE-8D48-B8A6-F8A125385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54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EAA81E-4BE3-FB4D-962E-C77622DC60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84FB6-F7D9-F240-9FF4-18DE80DBA2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B6CF7-5F31-1E49-A925-DD3A509C1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EB60F-BAEC-5E4A-8DED-C6ACC6F7D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B11CC-817B-FA4B-90BC-1341411DA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19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17C44-592B-8949-9F26-108667286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468FC-FF98-9346-A7DE-28F7A9907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32ED6-9207-F444-B231-7072A4188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81A66-D8BA-DF4F-B2EA-A2DAD38C3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CC5E8-E3F8-384C-AC2A-F6BA60615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92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80FC0-1262-9A4D-80CC-0AAA2F368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6A93A-C335-A147-AAF2-023CC1253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43AF3-5B11-7042-BE78-E4AAC70C6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FBC9A-BC27-9946-8611-7EA88529E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CBC70-6F65-0042-8C87-8F05D93EE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983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3554-D57C-8C40-852D-26366545F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51A40-C833-1E4C-891F-CDBEC387C1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2C555D-6BA6-C14B-A5EC-ED32BDB9C0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C1A02D-7A6A-694C-9C68-09CE1758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31D211-0F84-4E43-A25E-9C79415BB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748493-75BC-A84A-9217-62B1772EA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01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DAF77-C782-3547-8F84-993F8BF54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10C3E-A05D-3C42-9C17-7BB4692DB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7D0077-0C74-F24C-8B01-F98BBCC9D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768175-162E-B645-A4FF-EFC2C4EC56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595088-D4ED-F84E-B41C-48EE950F25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15C372-5419-B640-B549-A98C28196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C525C7-3885-204C-B49E-DEECB7FE1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29824A-9E81-0448-9E1E-B0D95C888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364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9F039-D0B8-7C41-8D3F-FF3922EA9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499FF-1169-8944-813A-4A643C194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6E0F7-8547-9640-92A1-2FC4840EE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A28EE-A34A-3D40-83CF-9078859C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281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35263B-F554-504A-9A79-570342CE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5A35A5-94FF-3641-AD99-32F52CE12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58E00D-4601-4242-BC3F-16341AA03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093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C0C1D-AD93-F84A-B659-FD26573E8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4F6CC-7926-264F-B384-E212CE643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058F2-DC76-6748-A592-F927B67F6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970E7A-277D-E043-B74A-A388BB8A8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050F62-9389-3A4D-BC72-6BDD21405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5176-59DA-6841-A29B-25C6741D8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50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3C597-AE2F-0946-BFE6-4DF16CF1E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B0CE5B-6DB0-7C4E-881F-7A6A09E230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69CCB9-63E3-C049-BE2F-B76C6BF80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41128-82A0-0A44-AA51-A8EF196B2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FDC3D8-26D5-814E-B254-0C398DAEB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B36DB-C760-034A-A628-1E6666B67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417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72FF2A-2DEB-4C4B-B7F9-999AA4839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1D4B5-17B1-3844-891E-7F44FF364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4907A-7FCF-494F-91FA-06F12C896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78904C-A438-6843-9030-4B2F2F5C3CDC}" type="datetimeFigureOut">
              <a:rPr lang="en-US" smtClean="0"/>
              <a:t>5/27/21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F540F-ACEB-1742-B83E-C175101F00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6AE48-FB36-D34A-A8D0-6360FA7CA8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1C953D-B99B-E447-866C-136EAEB85A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041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B7504-209A-F241-A9DA-AC62BC972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4800" dirty="0">
                <a:solidFill>
                  <a:srgbClr val="FFFFFF"/>
                </a:solidFill>
              </a:rPr>
              <a:t>Lecture 10</a:t>
            </a:r>
            <a:r>
              <a:rPr lang="ko-KR" altLang="en-US" sz="4800" dirty="0">
                <a:solidFill>
                  <a:srgbClr val="FFFFFF"/>
                </a:solidFill>
              </a:rPr>
              <a:t> </a:t>
            </a:r>
            <a:r>
              <a:rPr lang="en-US" altLang="ko-KR" sz="4800" dirty="0">
                <a:solidFill>
                  <a:srgbClr val="FFFFFF"/>
                </a:solidFill>
              </a:rPr>
              <a:t>Open Addressing, Cryptographic Hashing</a:t>
            </a:r>
            <a:endParaRPr lang="en-US" sz="4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7A9BD-C50E-6646-A5A1-CF519D3103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Jack Kim</a:t>
            </a:r>
          </a:p>
        </p:txBody>
      </p:sp>
    </p:spTree>
    <p:extLst>
      <p:ext uri="{BB962C8B-B14F-4D97-AF65-F5344CB8AC3E}">
        <p14:creationId xmlns:p14="http://schemas.microsoft.com/office/powerpoint/2010/main" val="12147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Open Addressing</a:t>
            </a:r>
            <a:r>
              <a:rPr lang="ko-KR" altLang="en-US" sz="4000" dirty="0">
                <a:solidFill>
                  <a:srgbClr val="FFFFFF"/>
                </a:solidFill>
              </a:rPr>
              <a:t> </a:t>
            </a:r>
            <a:r>
              <a:rPr lang="en-US" altLang="ko-KR" sz="4000" dirty="0">
                <a:solidFill>
                  <a:srgbClr val="FFFFFF"/>
                </a:solidFill>
              </a:rPr>
              <a:t>-</a:t>
            </a:r>
            <a:r>
              <a:rPr lang="ko-KR" altLang="en-US" sz="4000" dirty="0">
                <a:solidFill>
                  <a:srgbClr val="FFFFFF"/>
                </a:solidFill>
              </a:rPr>
              <a:t> </a:t>
            </a:r>
            <a:r>
              <a:rPr lang="en-US" altLang="ko-KR" sz="4000" dirty="0">
                <a:solidFill>
                  <a:srgbClr val="FFFFFF"/>
                </a:solidFill>
              </a:rPr>
              <a:t>Replace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7C5F31E-1A46-C042-ADF5-F140F0F76541}"/>
              </a:ext>
            </a:extLst>
          </p:cNvPr>
          <p:cNvSpPr/>
          <p:nvPr/>
        </p:nvSpPr>
        <p:spPr>
          <a:xfrm>
            <a:off x="591321" y="3060700"/>
            <a:ext cx="7523978" cy="6424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A8CED57-F6FF-2B4D-9F0A-58B612E00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521" y="3191024"/>
            <a:ext cx="3116160" cy="235523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F7316BC-2829-D149-BEC6-5C735B790C76}"/>
              </a:ext>
            </a:extLst>
          </p:cNvPr>
          <p:cNvSpPr/>
          <p:nvPr/>
        </p:nvSpPr>
        <p:spPr>
          <a:xfrm>
            <a:off x="991481" y="4286582"/>
            <a:ext cx="2792200" cy="673100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F714C2-B1C9-3645-9168-C9E96C9176B6}"/>
              </a:ext>
            </a:extLst>
          </p:cNvPr>
          <p:cNvSpPr txBox="1"/>
          <p:nvPr/>
        </p:nvSpPr>
        <p:spPr>
          <a:xfrm>
            <a:off x="825500" y="2032000"/>
            <a:ext cx="8675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Replace deleted item with not the none flag, but a different flag that we’ll call ”delete me”.</a:t>
            </a:r>
            <a:br>
              <a:rPr lang="en-US" dirty="0"/>
            </a:br>
            <a:r>
              <a:rPr lang="en-US" dirty="0"/>
              <a:t>It is different from None.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99C64F6-63D8-8344-86D3-080CD7F34FBA}"/>
              </a:ext>
            </a:extLst>
          </p:cNvPr>
          <p:cNvGrpSpPr/>
          <p:nvPr/>
        </p:nvGrpSpPr>
        <p:grpSpPr>
          <a:xfrm>
            <a:off x="4205447" y="2742622"/>
            <a:ext cx="4740867" cy="4051087"/>
            <a:chOff x="5163354" y="2742622"/>
            <a:chExt cx="4740867" cy="405108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7CCC69D-EF1B-CA45-A716-3122A2C97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63354" y="2742622"/>
              <a:ext cx="4740867" cy="405108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00A71A-66A3-3243-94A7-4D42A34C4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55714" y="4225995"/>
              <a:ext cx="1548507" cy="793610"/>
            </a:xfrm>
            <a:prstGeom prst="rect">
              <a:avLst/>
            </a:prstGeom>
          </p:spPr>
        </p:pic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D73DC3A-FBA4-4F49-9B3C-0BC4CFEF8127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3783681" y="4623132"/>
            <a:ext cx="534319" cy="0"/>
          </a:xfrm>
          <a:prstGeom prst="straightConnector1">
            <a:avLst/>
          </a:prstGeom>
          <a:ln w="7620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4F28C4EA-10AE-9146-A261-F0026C8AD2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7800" y="3239067"/>
            <a:ext cx="2646876" cy="167376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869FA05-B062-1640-8A72-A46063758F93}"/>
              </a:ext>
            </a:extLst>
          </p:cNvPr>
          <p:cNvSpPr txBox="1"/>
          <p:nvPr/>
        </p:nvSpPr>
        <p:spPr>
          <a:xfrm>
            <a:off x="667521" y="2773749"/>
            <a:ext cx="1304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Search(496)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C4BB397-9622-9247-BD2A-89BC3FA1AD03}"/>
              </a:ext>
            </a:extLst>
          </p:cNvPr>
          <p:cNvSpPr txBox="1"/>
          <p:nvPr/>
        </p:nvSpPr>
        <p:spPr>
          <a:xfrm>
            <a:off x="9067800" y="2757375"/>
            <a:ext cx="1218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Insert(123)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BCC774-AE8E-C440-B565-408CCB54FE3B}"/>
              </a:ext>
            </a:extLst>
          </p:cNvPr>
          <p:cNvSpPr txBox="1"/>
          <p:nvPr/>
        </p:nvSpPr>
        <p:spPr>
          <a:xfrm>
            <a:off x="9156700" y="5019604"/>
            <a:ext cx="25579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treats “Delete Me” the same as None.</a:t>
            </a:r>
            <a:br>
              <a:rPr lang="en-US" dirty="0"/>
            </a:br>
            <a:r>
              <a:rPr lang="en-US" dirty="0"/>
              <a:t>But search keeps going and treats it differently.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768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Open Addressing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7C5F31E-1A46-C042-ADF5-F140F0F76541}"/>
              </a:ext>
            </a:extLst>
          </p:cNvPr>
          <p:cNvSpPr/>
          <p:nvPr/>
        </p:nvSpPr>
        <p:spPr>
          <a:xfrm>
            <a:off x="591321" y="3060700"/>
            <a:ext cx="7523978" cy="6424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1D68F8E-C35A-4F44-86A1-96846E5CA9ED}"/>
              </a:ext>
            </a:extLst>
          </p:cNvPr>
          <p:cNvGrpSpPr/>
          <p:nvPr/>
        </p:nvGrpSpPr>
        <p:grpSpPr>
          <a:xfrm>
            <a:off x="6562603" y="1891970"/>
            <a:ext cx="5333248" cy="4380717"/>
            <a:chOff x="4107640" y="1885279"/>
            <a:chExt cx="5806673" cy="482720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C30045D-E683-0140-99CD-D6D538CD9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07640" y="1885279"/>
              <a:ext cx="5806673" cy="482720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8B9B9CA-B05D-ED4E-BAEA-A5D48B963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91499" y="3060700"/>
              <a:ext cx="1192590" cy="431800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543F14AD-7B49-384D-91BA-0312998F5663}"/>
              </a:ext>
            </a:extLst>
          </p:cNvPr>
          <p:cNvSpPr txBox="1"/>
          <p:nvPr/>
        </p:nvSpPr>
        <p:spPr>
          <a:xfrm>
            <a:off x="296149" y="1790370"/>
            <a:ext cx="573282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delete(586) ====&gt;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replace(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DeleteMe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Search(496) ====&gt;  h(496,1) = 4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===&gt; None =/= 204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			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496    =/= 204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		h(</a:t>
            </a:r>
            <a:r>
              <a:rPr lang="en-US" altLang="ko-KR" dirty="0">
                <a:solidFill>
                  <a:prstClr val="black"/>
                </a:solidFill>
                <a:latin typeface="Calibri" panose="020F0502020204030204"/>
              </a:rPr>
              <a:t>496,2)</a:t>
            </a:r>
            <a:r>
              <a:rPr lang="ko-KR" altLang="en-US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Calibri" panose="020F0502020204030204"/>
              </a:rPr>
              <a:t>=</a:t>
            </a:r>
            <a:r>
              <a:rPr lang="ko-KR" altLang="en-US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Calibri" panose="020F0502020204030204"/>
              </a:rPr>
              <a:t>1</a:t>
            </a:r>
            <a:r>
              <a:rPr lang="ko-KR" altLang="en-US" dirty="0">
                <a:solidFill>
                  <a:prstClr val="black"/>
                </a:solidFill>
                <a:latin typeface="Calibri" panose="020F0502020204030204"/>
              </a:rPr>
              <a:t>    </a:t>
            </a:r>
            <a:r>
              <a:rPr lang="en-US" altLang="ko-KR" dirty="0">
                <a:solidFill>
                  <a:prstClr val="black"/>
                </a:solidFill>
                <a:latin typeface="Calibri" panose="020F0502020204030204"/>
              </a:rPr>
              <a:t>===&gt;</a:t>
            </a:r>
            <a:r>
              <a:rPr lang="ko-KR" altLang="en-US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Calibri" panose="020F0502020204030204"/>
              </a:rPr>
              <a:t>None</a:t>
            </a:r>
            <a:r>
              <a:rPr lang="ko-KR" altLang="en-US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Calibri" panose="020F0502020204030204"/>
              </a:rPr>
              <a:t>=/=</a:t>
            </a:r>
            <a:r>
              <a:rPr lang="ko-KR" altLang="en-US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alibri" panose="020F0502020204030204"/>
              </a:rPr>
              <a:t>DeleteMe</a:t>
            </a:r>
            <a:endParaRPr lang="en-US" altLang="ko-KR" dirty="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			496    =/=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DeleteMe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lvl="0">
              <a:defRPr/>
            </a:pPr>
            <a:endParaRPr lang="en-US" dirty="0">
              <a:solidFill>
                <a:prstClr val="black"/>
              </a:solidFill>
            </a:endParaRP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		h(</a:t>
            </a:r>
            <a:r>
              <a:rPr lang="en-US" altLang="ko-KR" dirty="0">
                <a:solidFill>
                  <a:prstClr val="black"/>
                </a:solidFill>
              </a:rPr>
              <a:t>496,3)</a:t>
            </a:r>
            <a:r>
              <a:rPr lang="ko-KR" altLang="en-US" dirty="0">
                <a:solidFill>
                  <a:prstClr val="black"/>
                </a:solidFill>
              </a:rPr>
              <a:t> </a:t>
            </a:r>
            <a:r>
              <a:rPr lang="en-US" altLang="ko-KR" dirty="0">
                <a:solidFill>
                  <a:prstClr val="black"/>
                </a:solidFill>
              </a:rPr>
              <a:t>=</a:t>
            </a:r>
            <a:r>
              <a:rPr lang="ko-KR" altLang="en-US" dirty="0">
                <a:solidFill>
                  <a:prstClr val="black"/>
                </a:solidFill>
              </a:rPr>
              <a:t> </a:t>
            </a:r>
            <a:r>
              <a:rPr lang="en-US" altLang="ko-KR" dirty="0">
                <a:solidFill>
                  <a:prstClr val="black"/>
                </a:solidFill>
              </a:rPr>
              <a:t>3</a:t>
            </a:r>
            <a:r>
              <a:rPr lang="ko-KR" altLang="en-US" dirty="0">
                <a:solidFill>
                  <a:prstClr val="black"/>
                </a:solidFill>
              </a:rPr>
              <a:t>    </a:t>
            </a:r>
            <a:r>
              <a:rPr lang="en-US" altLang="ko-KR" dirty="0">
                <a:solidFill>
                  <a:prstClr val="black"/>
                </a:solidFill>
              </a:rPr>
              <a:t>===&gt;</a:t>
            </a:r>
            <a:r>
              <a:rPr lang="ko-KR" altLang="en-US" dirty="0">
                <a:solidFill>
                  <a:prstClr val="black"/>
                </a:solidFill>
              </a:rPr>
              <a:t> </a:t>
            </a:r>
            <a:r>
              <a:rPr lang="en-US" altLang="ko-KR" dirty="0">
                <a:solidFill>
                  <a:prstClr val="black"/>
                </a:solidFill>
              </a:rPr>
              <a:t>None</a:t>
            </a:r>
            <a:r>
              <a:rPr lang="ko-KR" altLang="en-US" dirty="0">
                <a:solidFill>
                  <a:prstClr val="black"/>
                </a:solidFill>
              </a:rPr>
              <a:t> </a:t>
            </a:r>
            <a:r>
              <a:rPr lang="en-US" altLang="ko-KR" dirty="0">
                <a:solidFill>
                  <a:prstClr val="black"/>
                </a:solidFill>
              </a:rPr>
              <a:t>=/=</a:t>
            </a:r>
            <a:r>
              <a:rPr lang="ko-KR" altLang="en-US" dirty="0">
                <a:solidFill>
                  <a:prstClr val="black"/>
                </a:solidFill>
              </a:rPr>
              <a:t> </a:t>
            </a:r>
            <a:r>
              <a:rPr lang="en-US" altLang="ko-KR" dirty="0">
                <a:solidFill>
                  <a:prstClr val="black"/>
                </a:solidFill>
              </a:rPr>
              <a:t>496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				496    ==   496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B650276-C034-CA4A-85CA-24977813A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149" y="4502763"/>
            <a:ext cx="3116160" cy="235523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B5F328C-1DD0-B548-9DBF-14925DAB3C19}"/>
              </a:ext>
            </a:extLst>
          </p:cNvPr>
          <p:cNvSpPr txBox="1"/>
          <p:nvPr/>
        </p:nvSpPr>
        <p:spPr>
          <a:xfrm rot="20610893">
            <a:off x="4250327" y="4453661"/>
            <a:ext cx="2249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accent6"/>
                </a:solidFill>
              </a:rPr>
              <a:t>FIND IT!!</a:t>
            </a:r>
          </a:p>
        </p:txBody>
      </p:sp>
      <p:sp>
        <p:nvSpPr>
          <p:cNvPr id="28" name="Lightning Bolt 27">
            <a:extLst>
              <a:ext uri="{FF2B5EF4-FFF2-40B4-BE49-F238E27FC236}">
                <a16:creationId xmlns:a16="http://schemas.microsoft.com/office/drawing/2014/main" id="{171F394A-F712-4D4A-9406-D204A8D19163}"/>
              </a:ext>
            </a:extLst>
          </p:cNvPr>
          <p:cNvSpPr/>
          <p:nvPr/>
        </p:nvSpPr>
        <p:spPr>
          <a:xfrm>
            <a:off x="9858222" y="1328208"/>
            <a:ext cx="1095357" cy="1723610"/>
          </a:xfrm>
          <a:prstGeom prst="lightningBol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CD2DC9-55F6-094A-84FA-E417B975742A}"/>
              </a:ext>
            </a:extLst>
          </p:cNvPr>
          <p:cNvSpPr txBox="1"/>
          <p:nvPr/>
        </p:nvSpPr>
        <p:spPr>
          <a:xfrm rot="19444171">
            <a:off x="8085869" y="857129"/>
            <a:ext cx="39760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C000"/>
                </a:solidFill>
              </a:rPr>
              <a:t>You can reuse storage.</a:t>
            </a:r>
          </a:p>
        </p:txBody>
      </p:sp>
    </p:spTree>
    <p:extLst>
      <p:ext uri="{BB962C8B-B14F-4D97-AF65-F5344CB8AC3E}">
        <p14:creationId xmlns:p14="http://schemas.microsoft.com/office/powerpoint/2010/main" val="674531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 animBg="1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Open Addressing – Probing Strategies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19C33D-4E26-B245-B629-D54BED499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346" y="1891970"/>
            <a:ext cx="6937920" cy="27173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088AF90-AA7B-BA4A-B831-92B8D65A8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1705" y="2341290"/>
            <a:ext cx="3682352" cy="37594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124FB0-3EE8-6C4C-9660-6BD9AF531D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2628" y="4609322"/>
            <a:ext cx="4772814" cy="14463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1C3322-FAB4-794F-992B-3EEB9B27A68D}"/>
              </a:ext>
            </a:extLst>
          </p:cNvPr>
          <p:cNvSpPr txBox="1"/>
          <p:nvPr/>
        </p:nvSpPr>
        <p:spPr>
          <a:xfrm>
            <a:off x="2580755" y="5563145"/>
            <a:ext cx="1240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Load factor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E019BA-645C-EB43-9C68-0159B2BB39DD}"/>
              </a:ext>
            </a:extLst>
          </p:cNvPr>
          <p:cNvSpPr txBox="1"/>
          <p:nvPr/>
        </p:nvSpPr>
        <p:spPr>
          <a:xfrm>
            <a:off x="960859" y="6272148"/>
            <a:ext cx="6029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Search and Insert are not going to be constant time anymore.</a:t>
            </a:r>
          </a:p>
        </p:txBody>
      </p:sp>
    </p:spTree>
    <p:extLst>
      <p:ext uri="{BB962C8B-B14F-4D97-AF65-F5344CB8AC3E}">
        <p14:creationId xmlns:p14="http://schemas.microsoft.com/office/powerpoint/2010/main" val="1414169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Linear Probing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3049B-004F-E74E-8BA3-6B66B9B7E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46" y="1691137"/>
            <a:ext cx="5609861" cy="1067130"/>
          </a:xfrm>
        </p:spPr>
        <p:txBody>
          <a:bodyPr anchor="ctr">
            <a:normAutofit/>
          </a:bodyPr>
          <a:lstStyle/>
          <a:p>
            <a:r>
              <a:rPr lang="ko-KR" altLang="en-US" sz="1400" dirty="0"/>
              <a:t>충돌이 일어난 바로 뒷자리를 본다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 err="1"/>
              <a:t>i</a:t>
            </a:r>
            <a:r>
              <a:rPr lang="en-US" altLang="ko-KR" sz="1400" dirty="0"/>
              <a:t> </a:t>
            </a:r>
            <a:r>
              <a:rPr lang="ko-KR" altLang="en-US" sz="1400" dirty="0"/>
              <a:t>번째 </a:t>
            </a:r>
            <a:r>
              <a:rPr lang="ko-KR" altLang="en-US" sz="1400" dirty="0" err="1"/>
              <a:t>해쉬</a:t>
            </a:r>
            <a:r>
              <a:rPr lang="ko-KR" altLang="en-US" sz="1400" dirty="0"/>
              <a:t> 함수는 </a:t>
            </a:r>
            <a:r>
              <a:rPr lang="en-US" altLang="ko-KR" sz="1400" dirty="0"/>
              <a:t>h(x) </a:t>
            </a:r>
            <a:r>
              <a:rPr lang="ko-KR" altLang="en-US" sz="1400" dirty="0"/>
              <a:t>로 </a:t>
            </a:r>
            <a:r>
              <a:rPr lang="ko-KR" altLang="en-US" sz="1400" dirty="0" err="1"/>
              <a:t>부터</a:t>
            </a:r>
            <a:r>
              <a:rPr lang="ko-KR" altLang="en-US" sz="1400" dirty="0"/>
              <a:t>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 </a:t>
            </a:r>
            <a:r>
              <a:rPr lang="ko-KR" altLang="en-US" sz="1400" dirty="0"/>
              <a:t>만큼 떨어진 자리가 된다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테이블의 경계를 넘을 경우에는 맨 앞으로 돌아간다</a:t>
            </a:r>
            <a:r>
              <a:rPr lang="en-US" altLang="ko-KR" sz="1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EEF9D7-5279-A043-B891-C2E9E8C38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5569" y="2527300"/>
            <a:ext cx="6948251" cy="42859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815CAE-EF16-0642-AE72-EC8512723D90}"/>
              </a:ext>
            </a:extLst>
          </p:cNvPr>
          <p:cNvSpPr txBox="1"/>
          <p:nvPr/>
        </p:nvSpPr>
        <p:spPr>
          <a:xfrm>
            <a:off x="1270000" y="2851973"/>
            <a:ext cx="349647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 [0…12] = 13</a:t>
            </a:r>
          </a:p>
          <a:p>
            <a:endParaRPr lang="en-US" dirty="0"/>
          </a:p>
          <a:p>
            <a:r>
              <a:rPr lang="en-US" dirty="0"/>
              <a:t>( 28 + 0 ) mod 13 = 2 (Collision 15)</a:t>
            </a:r>
          </a:p>
          <a:p>
            <a:r>
              <a:rPr lang="en-US" dirty="0"/>
              <a:t>( 28 + 1 ) mod 13 = 3 (Collision 16)</a:t>
            </a:r>
          </a:p>
          <a:p>
            <a:r>
              <a:rPr lang="en-US" dirty="0"/>
              <a:t>( 28 + 2 ) mod 13 = 4 (Free Spot!!)</a:t>
            </a:r>
          </a:p>
          <a:p>
            <a:endParaRPr lang="en-US" dirty="0"/>
          </a:p>
          <a:p>
            <a:r>
              <a:rPr lang="en-US" dirty="0"/>
              <a:t>(20 + 0 ) mod 13 = 7 (Collision 7)</a:t>
            </a:r>
          </a:p>
          <a:p>
            <a:r>
              <a:rPr lang="en-US" dirty="0"/>
              <a:t>(20 + 1 ) mod 13 = 8 (Free Spot!!)</a:t>
            </a:r>
          </a:p>
          <a:p>
            <a:endParaRPr lang="en-US" dirty="0"/>
          </a:p>
          <a:p>
            <a:r>
              <a:rPr lang="en-US" dirty="0"/>
              <a:t>(38 + 0 ) mod 13 = 12 (Collision 25)</a:t>
            </a:r>
          </a:p>
          <a:p>
            <a:r>
              <a:rPr lang="en-US" dirty="0"/>
              <a:t>(38 + 1 ) mode 13 = 0  (Collision 13)</a:t>
            </a:r>
          </a:p>
          <a:p>
            <a:r>
              <a:rPr lang="en-US" dirty="0"/>
              <a:t>                          :</a:t>
            </a:r>
          </a:p>
          <a:p>
            <a:r>
              <a:rPr lang="en-US" dirty="0"/>
              <a:t>                          :</a:t>
            </a:r>
          </a:p>
          <a:p>
            <a:r>
              <a:rPr lang="en-US" dirty="0"/>
              <a:t>(38 + 7 ) mod 13 = 6 (Free Spot!!)</a:t>
            </a:r>
          </a:p>
        </p:txBody>
      </p:sp>
    </p:spTree>
    <p:extLst>
      <p:ext uri="{BB962C8B-B14F-4D97-AF65-F5344CB8AC3E}">
        <p14:creationId xmlns:p14="http://schemas.microsoft.com/office/powerpoint/2010/main" val="1807270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Double Hashing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77440E-D0D3-C748-A782-E2C6CCB96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46" y="1891970"/>
            <a:ext cx="6097974" cy="9744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6B45D9-C691-6B44-8281-91CCBC7AB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296" y="2717264"/>
            <a:ext cx="4017515" cy="14627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B323A9-C0D3-254F-8297-28AEFB615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296" y="4302006"/>
            <a:ext cx="4017515" cy="21873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4042CD-3FB4-FE41-BACD-A30B04A698D4}"/>
              </a:ext>
            </a:extLst>
          </p:cNvPr>
          <p:cNvSpPr txBox="1"/>
          <p:nvPr/>
        </p:nvSpPr>
        <p:spPr>
          <a:xfrm>
            <a:off x="4710933" y="2717264"/>
            <a:ext cx="7300944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기본적인 </a:t>
            </a:r>
            <a:r>
              <a:rPr lang="ko-KR" altLang="en-US" sz="1200" dirty="0" err="1"/>
              <a:t>해쉬</a:t>
            </a:r>
            <a:r>
              <a:rPr lang="ko-KR" altLang="en-US" sz="1200" dirty="0"/>
              <a:t> 함수 </a:t>
            </a:r>
            <a:r>
              <a:rPr lang="en-US" altLang="ko-KR" sz="1200" dirty="0"/>
              <a:t>h(key)</a:t>
            </a:r>
            <a:r>
              <a:rPr lang="ko-KR" altLang="en-US" sz="1200" dirty="0"/>
              <a:t>로 키를 인덱스로 변환한다</a:t>
            </a:r>
            <a:r>
              <a:rPr lang="en-US" altLang="ko-KR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d(key) </a:t>
            </a:r>
            <a:r>
              <a:rPr lang="ko-KR" altLang="en-US" sz="1200" dirty="0"/>
              <a:t>는 다음 위치를 위한 점프 크기를 규칙</a:t>
            </a:r>
            <a:r>
              <a:rPr lang="en-US" altLang="ko-KR" sz="1200" dirty="0"/>
              <a:t>(d(key)= (y – (</a:t>
            </a:r>
            <a:r>
              <a:rPr lang="en-US" altLang="ko-KR" sz="1200" dirty="0" err="1"/>
              <a:t>key%y</a:t>
            </a:r>
            <a:r>
              <a:rPr lang="en-US" altLang="ko-KR" sz="1200" dirty="0"/>
              <a:t>)) </a:t>
            </a:r>
            <a:r>
              <a:rPr lang="ko-KR" altLang="en-US" sz="1200" dirty="0"/>
              <a:t>에 따라 정한다</a:t>
            </a:r>
            <a:r>
              <a:rPr lang="en-US" altLang="ko-KR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d(key)</a:t>
            </a:r>
            <a:r>
              <a:rPr lang="ko-KR" altLang="en-US" sz="1200" dirty="0"/>
              <a:t> 는 점프 크기를 정하는 함수 이므로 </a:t>
            </a:r>
            <a:r>
              <a:rPr lang="en-US" altLang="ko-KR" sz="1200" dirty="0"/>
              <a:t>0</a:t>
            </a:r>
            <a:r>
              <a:rPr lang="ko-KR" altLang="en-US" sz="1200" dirty="0"/>
              <a:t> 을 </a:t>
            </a:r>
            <a:r>
              <a:rPr lang="ko-KR" altLang="en-US" sz="1200" dirty="0" err="1"/>
              <a:t>리턴해서는</a:t>
            </a:r>
            <a:r>
              <a:rPr lang="ko-KR" altLang="en-US" sz="1200" dirty="0"/>
              <a:t> 안된다</a:t>
            </a:r>
            <a:r>
              <a:rPr lang="en-US" altLang="ko-KR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d(key)</a:t>
            </a:r>
            <a:r>
              <a:rPr lang="ko-KR" altLang="en-US" sz="1200" dirty="0"/>
              <a:t>의 </a:t>
            </a:r>
            <a:r>
              <a:rPr lang="ko-KR" altLang="en-US" sz="1200" dirty="0" err="1"/>
              <a:t>해시값과</a:t>
            </a:r>
            <a:r>
              <a:rPr lang="ko-KR" altLang="en-US" sz="1200" dirty="0"/>
              <a:t> 해시 테이블의 크기 </a:t>
            </a:r>
            <a:r>
              <a:rPr lang="en-US" altLang="ko-KR" sz="1200" dirty="0"/>
              <a:t>m</a:t>
            </a:r>
            <a:r>
              <a:rPr lang="ko-KR" altLang="en-US" sz="1200" dirty="0"/>
              <a:t>은 </a:t>
            </a:r>
            <a:r>
              <a:rPr lang="ko-KR" altLang="en-US" sz="1200" dirty="0" err="1"/>
              <a:t>서로소</a:t>
            </a:r>
            <a:r>
              <a:rPr lang="ko-KR" altLang="en-US" sz="1200" dirty="0"/>
              <a:t> 관계일 때 좋은 성능을 만들어 낸다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 err="1"/>
              <a:t>서로소</a:t>
            </a:r>
            <a:r>
              <a:rPr lang="en-US" altLang="ko-KR" sz="1200" dirty="0"/>
              <a:t> (relatively prime / disjoint)</a:t>
            </a:r>
            <a:r>
              <a:rPr lang="ko-KR" altLang="en-US" sz="1200" dirty="0"/>
              <a:t>란</a:t>
            </a:r>
            <a:r>
              <a:rPr lang="en-US" altLang="ko-KR" sz="1200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어떤 두 대상의 공통적으로 포함하는 값이 없을 때를 뜻하며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1</a:t>
            </a:r>
            <a:r>
              <a:rPr lang="ko-KR" altLang="en-US" sz="1200" dirty="0"/>
              <a:t> 또는 </a:t>
            </a:r>
            <a:r>
              <a:rPr lang="en-US" altLang="ko-KR" sz="1200" dirty="0"/>
              <a:t>-1</a:t>
            </a:r>
            <a:r>
              <a:rPr lang="ko-KR" altLang="en-US" sz="1200" dirty="0"/>
              <a:t> 이외에 공약수를 갖지 않는 두 정수를 의미한다</a:t>
            </a:r>
            <a:r>
              <a:rPr lang="en-US" altLang="ko-KR" sz="12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7</a:t>
            </a:r>
            <a:r>
              <a:rPr lang="ko-KR" altLang="en-US" sz="1200" dirty="0"/>
              <a:t>과 </a:t>
            </a:r>
            <a:r>
              <a:rPr lang="en-US" altLang="ko-KR" sz="1200" dirty="0"/>
              <a:t>13</a:t>
            </a:r>
            <a:r>
              <a:rPr lang="ko-KR" altLang="en-US" sz="1200" dirty="0"/>
              <a:t>은 </a:t>
            </a:r>
            <a:r>
              <a:rPr lang="ko-KR" altLang="en-US" sz="1200" dirty="0" err="1"/>
              <a:t>서로소</a:t>
            </a:r>
            <a:r>
              <a:rPr lang="ko-KR" altLang="en-US" sz="1200" dirty="0"/>
              <a:t> 이며 </a:t>
            </a:r>
            <a:r>
              <a:rPr lang="en-US" altLang="ko-KR" sz="1200" dirty="0"/>
              <a:t>4</a:t>
            </a:r>
            <a:r>
              <a:rPr lang="ko-KR" altLang="en-US" sz="1200" dirty="0"/>
              <a:t> 와 </a:t>
            </a:r>
            <a:r>
              <a:rPr lang="en-US" altLang="ko-KR" sz="1200" dirty="0"/>
              <a:t>9</a:t>
            </a:r>
            <a:r>
              <a:rPr lang="ko-KR" altLang="en-US" sz="1200" dirty="0"/>
              <a:t>도 </a:t>
            </a:r>
            <a:r>
              <a:rPr lang="ko-KR" altLang="en-US" sz="1200" dirty="0" err="1"/>
              <a:t>서로소</a:t>
            </a:r>
            <a:r>
              <a:rPr lang="ko-KR" altLang="en-US" sz="1200" dirty="0"/>
              <a:t> 이다</a:t>
            </a:r>
            <a:r>
              <a:rPr lang="en-US" altLang="ko-KR" sz="1200" dirty="0"/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7</a:t>
            </a:r>
            <a:r>
              <a:rPr lang="ko-KR" altLang="en-US" sz="1200" dirty="0"/>
              <a:t>   </a:t>
            </a:r>
            <a:r>
              <a:rPr lang="en-US" altLang="ko-KR" sz="1200" dirty="0"/>
              <a:t>=</a:t>
            </a:r>
            <a:r>
              <a:rPr lang="ko-KR" altLang="en-US" sz="1200" dirty="0"/>
              <a:t> </a:t>
            </a:r>
            <a:r>
              <a:rPr lang="en-US" altLang="ko-KR" sz="1200" dirty="0"/>
              <a:t>1</a:t>
            </a:r>
            <a:r>
              <a:rPr lang="ko-KR" altLang="en-US" sz="1200" dirty="0"/>
              <a:t> 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7</a:t>
            </a:r>
            <a:r>
              <a:rPr lang="ko-KR" altLang="en-US" sz="1200" dirty="0"/>
              <a:t>            </a:t>
            </a:r>
            <a:endParaRPr lang="en-US" altLang="ko-KR" sz="12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13</a:t>
            </a:r>
            <a:r>
              <a:rPr lang="ko-KR" altLang="en-US" sz="1200" dirty="0"/>
              <a:t> </a:t>
            </a:r>
            <a:r>
              <a:rPr lang="en-US" altLang="ko-KR" sz="1200" dirty="0"/>
              <a:t>=</a:t>
            </a:r>
            <a:r>
              <a:rPr lang="ko-KR" altLang="en-US" sz="1200" dirty="0"/>
              <a:t> </a:t>
            </a:r>
            <a:r>
              <a:rPr lang="en-US" altLang="ko-KR" sz="1200" dirty="0"/>
              <a:t>1</a:t>
            </a:r>
            <a:r>
              <a:rPr lang="ko-KR" altLang="en-US" sz="1200" dirty="0"/>
              <a:t> 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13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4</a:t>
            </a:r>
            <a:r>
              <a:rPr lang="ko-KR" altLang="en-US" sz="1200" dirty="0"/>
              <a:t>   </a:t>
            </a:r>
            <a:r>
              <a:rPr lang="en-US" altLang="ko-KR" sz="1200" dirty="0"/>
              <a:t>=</a:t>
            </a:r>
            <a:r>
              <a:rPr lang="ko-KR" altLang="en-US" sz="1200" dirty="0"/>
              <a:t> </a:t>
            </a:r>
            <a:r>
              <a:rPr lang="en-US" altLang="ko-KR" sz="1200" dirty="0"/>
              <a:t>1</a:t>
            </a:r>
            <a:r>
              <a:rPr lang="ko-KR" altLang="en-US" sz="1200" dirty="0"/>
              <a:t> 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2</a:t>
            </a:r>
            <a:r>
              <a:rPr lang="ko-KR" altLang="en-US" sz="1200" dirty="0"/>
              <a:t> 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4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9</a:t>
            </a:r>
            <a:r>
              <a:rPr lang="ko-KR" altLang="en-US" sz="1200" dirty="0"/>
              <a:t>   </a:t>
            </a:r>
            <a:r>
              <a:rPr lang="en-US" altLang="ko-KR" sz="1200" dirty="0"/>
              <a:t>=</a:t>
            </a:r>
            <a:r>
              <a:rPr lang="ko-KR" altLang="en-US" sz="1200" dirty="0"/>
              <a:t> </a:t>
            </a:r>
            <a:r>
              <a:rPr lang="en-US" altLang="ko-KR" sz="1200" dirty="0"/>
              <a:t>1</a:t>
            </a:r>
            <a:r>
              <a:rPr lang="ko-KR" altLang="en-US" sz="1200" dirty="0"/>
              <a:t> 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3</a:t>
            </a:r>
            <a:r>
              <a:rPr lang="ko-KR" altLang="en-US" sz="1200" dirty="0"/>
              <a:t> 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9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2</a:t>
            </a:r>
            <a:r>
              <a:rPr lang="ko-KR" altLang="en-US" sz="1200" dirty="0"/>
              <a:t>와 </a:t>
            </a:r>
            <a:r>
              <a:rPr lang="en-US" altLang="ko-KR" sz="1200" dirty="0"/>
              <a:t>4</a:t>
            </a:r>
            <a:r>
              <a:rPr lang="ko-KR" altLang="en-US" sz="1200" dirty="0"/>
              <a:t>는 </a:t>
            </a:r>
            <a:r>
              <a:rPr lang="ko-KR" altLang="en-US" sz="1200" dirty="0" err="1"/>
              <a:t>서로소가</a:t>
            </a:r>
            <a:r>
              <a:rPr lang="ko-KR" altLang="en-US" sz="1200" dirty="0"/>
              <a:t> 아니다</a:t>
            </a:r>
            <a:r>
              <a:rPr lang="en-US" altLang="ko-KR" sz="1200" dirty="0"/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2</a:t>
            </a:r>
            <a:r>
              <a:rPr lang="ko-KR" altLang="en-US" sz="1200" dirty="0"/>
              <a:t> </a:t>
            </a:r>
            <a:r>
              <a:rPr lang="en-US" altLang="ko-KR" sz="1200" dirty="0"/>
              <a:t>=</a:t>
            </a:r>
            <a:r>
              <a:rPr lang="ko-KR" altLang="en-US" sz="1200" dirty="0"/>
              <a:t> </a:t>
            </a:r>
            <a:r>
              <a:rPr lang="en-US" altLang="ko-KR" sz="1200" dirty="0"/>
              <a:t>1</a:t>
            </a:r>
            <a:r>
              <a:rPr lang="ko-KR" altLang="en-US" sz="1200" dirty="0"/>
              <a:t> 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2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4</a:t>
            </a:r>
            <a:r>
              <a:rPr lang="ko-KR" altLang="en-US" sz="1200" dirty="0"/>
              <a:t> </a:t>
            </a:r>
            <a:r>
              <a:rPr lang="en-US" altLang="ko-KR" sz="1200" dirty="0"/>
              <a:t>=</a:t>
            </a:r>
            <a:r>
              <a:rPr lang="ko-KR" altLang="en-US" sz="1200" dirty="0"/>
              <a:t> </a:t>
            </a:r>
            <a:r>
              <a:rPr lang="en-US" altLang="ko-KR" sz="1200" dirty="0"/>
              <a:t>1</a:t>
            </a:r>
            <a:r>
              <a:rPr lang="ko-KR" altLang="en-US" sz="1200" dirty="0"/>
              <a:t> 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2</a:t>
            </a:r>
            <a:r>
              <a:rPr lang="ko-KR" altLang="en-US" sz="1200" dirty="0"/>
              <a:t> 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BD999A-68B0-494E-8AB4-E865974FD2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1884" y="5395663"/>
            <a:ext cx="3647923" cy="88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284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9649891-2E1D-6449-A5D1-BAC0EFD44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41" y="0"/>
            <a:ext cx="3447920" cy="18772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6EBAA4-6C37-1243-A1B8-3881ED4BBF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5360" y="1168964"/>
            <a:ext cx="6330607" cy="542623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5B2B884-E8D3-CD40-A003-74D2DE37E802}"/>
              </a:ext>
            </a:extLst>
          </p:cNvPr>
          <p:cNvSpPr txBox="1"/>
          <p:nvPr/>
        </p:nvSpPr>
        <p:spPr>
          <a:xfrm>
            <a:off x="308447" y="1703948"/>
            <a:ext cx="749840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(h(key)       +  </a:t>
            </a:r>
            <a:r>
              <a:rPr lang="en-US" sz="1400" dirty="0">
                <a:highlight>
                  <a:srgbClr val="FFFF00"/>
                </a:highlight>
              </a:rPr>
              <a:t>j x d(key)  </a:t>
            </a:r>
            <a:r>
              <a:rPr lang="en-US" sz="1400" dirty="0"/>
              <a:t>)% m</a:t>
            </a:r>
          </a:p>
          <a:p>
            <a:r>
              <a:rPr lang="en-US" sz="1400" dirty="0"/>
              <a:t>(h(</a:t>
            </a:r>
            <a:r>
              <a:rPr lang="en-US" sz="1400" dirty="0" err="1"/>
              <a:t>key%m</a:t>
            </a:r>
            <a:r>
              <a:rPr lang="en-US" sz="1400" dirty="0"/>
              <a:t>)	+  </a:t>
            </a:r>
            <a:r>
              <a:rPr lang="en-US" sz="1400" dirty="0">
                <a:highlight>
                  <a:srgbClr val="FFFF00"/>
                </a:highlight>
              </a:rPr>
              <a:t>j x d(y - (</a:t>
            </a:r>
            <a:r>
              <a:rPr lang="en-US" sz="1400" dirty="0" err="1">
                <a:highlight>
                  <a:srgbClr val="FFFF00"/>
                </a:highlight>
              </a:rPr>
              <a:t>key%y</a:t>
            </a:r>
            <a:r>
              <a:rPr lang="en-US" sz="1400" dirty="0"/>
              <a:t>) ) %m	m = 13, y= 7, j=0,1,2,3….</a:t>
            </a:r>
          </a:p>
          <a:p>
            <a:endParaRPr lang="en-US" sz="1400" b="1" dirty="0">
              <a:solidFill>
                <a:schemeClr val="accent1"/>
              </a:solidFill>
            </a:endParaRPr>
          </a:p>
          <a:p>
            <a:r>
              <a:rPr lang="en-US" sz="1400" b="1" dirty="0">
                <a:solidFill>
                  <a:srgbClr val="0070C0"/>
                </a:solidFill>
              </a:rPr>
              <a:t>Key=35</a:t>
            </a:r>
          </a:p>
          <a:p>
            <a:r>
              <a:rPr lang="en-US" sz="1400" dirty="0"/>
              <a:t>(h(35%13) 	+ </a:t>
            </a:r>
            <a:r>
              <a:rPr lang="en-US" sz="1400" dirty="0">
                <a:highlight>
                  <a:srgbClr val="FFFF00"/>
                </a:highlight>
              </a:rPr>
              <a:t>0 x d(key) </a:t>
            </a:r>
            <a:r>
              <a:rPr lang="en-US" sz="1400" dirty="0"/>
              <a:t>)% 13	     	</a:t>
            </a:r>
            <a:r>
              <a:rPr lang="en-US" sz="1400" dirty="0">
                <a:highlight>
                  <a:srgbClr val="FFFF00"/>
                </a:highlight>
              </a:rPr>
              <a:t>j=0</a:t>
            </a:r>
          </a:p>
          <a:p>
            <a:r>
              <a:rPr lang="en-US" sz="1400" dirty="0"/>
              <a:t>(        9	+ 0                ) % 13 </a:t>
            </a:r>
            <a:r>
              <a:rPr lang="en-US" sz="1400" b="1" dirty="0">
                <a:solidFill>
                  <a:srgbClr val="FF0000"/>
                </a:solidFill>
              </a:rPr>
              <a:t>= 9 </a:t>
            </a:r>
            <a:r>
              <a:rPr lang="en-US" sz="1400" b="1" dirty="0">
                <a:solidFill>
                  <a:srgbClr val="0070C0"/>
                </a:solidFill>
              </a:rPr>
              <a:t>		</a:t>
            </a:r>
            <a:r>
              <a:rPr lang="en-US" sz="1400" dirty="0">
                <a:solidFill>
                  <a:srgbClr val="FF0000"/>
                </a:solidFill>
              </a:rPr>
              <a:t>Collision(22)</a:t>
            </a:r>
          </a:p>
          <a:p>
            <a:endParaRPr lang="en-US" sz="1400" dirty="0"/>
          </a:p>
          <a:p>
            <a:r>
              <a:rPr lang="en-US" sz="1400" dirty="0"/>
              <a:t>(h(35%13) 	+ </a:t>
            </a:r>
            <a:r>
              <a:rPr lang="en-US" sz="1400" dirty="0">
                <a:highlight>
                  <a:srgbClr val="FFFF00"/>
                </a:highlight>
              </a:rPr>
              <a:t>1 x d(7- (35 % 7)) </a:t>
            </a:r>
            <a:r>
              <a:rPr lang="en-US" sz="1400" dirty="0"/>
              <a:t>) % 13    	</a:t>
            </a:r>
            <a:r>
              <a:rPr lang="en-US" sz="1400" dirty="0">
                <a:highlight>
                  <a:srgbClr val="FFFF00"/>
                </a:highlight>
              </a:rPr>
              <a:t>j=1</a:t>
            </a:r>
          </a:p>
          <a:p>
            <a:r>
              <a:rPr lang="en-US" sz="1400" dirty="0"/>
              <a:t>(        9	+ </a:t>
            </a:r>
            <a:r>
              <a:rPr lang="en-US" sz="1400" dirty="0">
                <a:highlight>
                  <a:srgbClr val="FFFF00"/>
                </a:highlight>
              </a:rPr>
              <a:t>1 x d(7 – 0)            </a:t>
            </a:r>
            <a:r>
              <a:rPr lang="en-US" sz="1400" dirty="0"/>
              <a:t>) % 13</a:t>
            </a:r>
          </a:p>
          <a:p>
            <a:r>
              <a:rPr lang="en-US" sz="1400" dirty="0"/>
              <a:t>(        9	+ 7	            ) % 13</a:t>
            </a:r>
            <a:r>
              <a:rPr lang="en-US" sz="1400" dirty="0">
                <a:solidFill>
                  <a:srgbClr val="FF0000"/>
                </a:solidFill>
              </a:rPr>
              <a:t> </a:t>
            </a:r>
            <a:r>
              <a:rPr lang="en-US" sz="1400" b="1" dirty="0">
                <a:solidFill>
                  <a:srgbClr val="FF0000"/>
                </a:solidFill>
              </a:rPr>
              <a:t>= 3</a:t>
            </a:r>
            <a:r>
              <a:rPr lang="en-US" sz="1400" b="1" dirty="0">
                <a:solidFill>
                  <a:srgbClr val="0070C0"/>
                </a:solidFill>
              </a:rPr>
              <a:t>	</a:t>
            </a:r>
            <a:r>
              <a:rPr lang="en-US" sz="1400" dirty="0">
                <a:solidFill>
                  <a:srgbClr val="FF0000"/>
                </a:solidFill>
              </a:rPr>
              <a:t>Collision(55)</a:t>
            </a:r>
          </a:p>
          <a:p>
            <a:endParaRPr lang="en-US" sz="1400" b="1" dirty="0">
              <a:solidFill>
                <a:srgbClr val="0070C0"/>
              </a:solidFill>
            </a:endParaRPr>
          </a:p>
          <a:p>
            <a:r>
              <a:rPr lang="en-US" sz="1400" dirty="0"/>
              <a:t>(h(35%13) 	+ </a:t>
            </a:r>
            <a:r>
              <a:rPr lang="en-US" sz="1400" dirty="0">
                <a:highlight>
                  <a:srgbClr val="FFFF00"/>
                </a:highlight>
              </a:rPr>
              <a:t>2 x d(7- (35 % 7))</a:t>
            </a:r>
            <a:r>
              <a:rPr lang="en-US" sz="1400" dirty="0"/>
              <a:t> ) % 13    	</a:t>
            </a:r>
            <a:r>
              <a:rPr lang="en-US" sz="1400" dirty="0">
                <a:highlight>
                  <a:srgbClr val="FFFF00"/>
                </a:highlight>
              </a:rPr>
              <a:t>j=2</a:t>
            </a:r>
          </a:p>
          <a:p>
            <a:r>
              <a:rPr lang="en-US" sz="1400" dirty="0"/>
              <a:t>(        9	+ </a:t>
            </a:r>
            <a:r>
              <a:rPr lang="en-US" sz="1400" dirty="0">
                <a:highlight>
                  <a:srgbClr val="FFFF00"/>
                </a:highlight>
              </a:rPr>
              <a:t>2 x d(7 – 0)            </a:t>
            </a:r>
            <a:r>
              <a:rPr lang="en-US" sz="1400" dirty="0"/>
              <a:t>) % 13</a:t>
            </a:r>
          </a:p>
          <a:p>
            <a:r>
              <a:rPr lang="en-US" sz="1400" dirty="0"/>
              <a:t>(        9	+ 14	            ) % 13 </a:t>
            </a:r>
            <a:r>
              <a:rPr lang="en-US" sz="1400" b="1" dirty="0">
                <a:solidFill>
                  <a:srgbClr val="0070C0"/>
                </a:solidFill>
              </a:rPr>
              <a:t>= 10	</a:t>
            </a:r>
            <a:r>
              <a:rPr lang="en-US" sz="1400" b="1" dirty="0">
                <a:solidFill>
                  <a:schemeClr val="accent1"/>
                </a:solidFill>
              </a:rPr>
              <a:t>Free Spot!!</a:t>
            </a:r>
          </a:p>
          <a:p>
            <a:endParaRPr lang="en-US" sz="1400" b="1" dirty="0">
              <a:solidFill>
                <a:schemeClr val="accent1"/>
              </a:solidFill>
            </a:endParaRPr>
          </a:p>
          <a:p>
            <a:r>
              <a:rPr lang="en-US" sz="1400" b="1" dirty="0">
                <a:solidFill>
                  <a:srgbClr val="0070C0"/>
                </a:solidFill>
              </a:rPr>
              <a:t>Key=50</a:t>
            </a:r>
            <a:endParaRPr lang="en-US" sz="1400" b="1" dirty="0">
              <a:solidFill>
                <a:schemeClr val="accent1"/>
              </a:solidFill>
            </a:endParaRPr>
          </a:p>
          <a:p>
            <a:r>
              <a:rPr lang="en-US" sz="1400" dirty="0"/>
              <a:t>(h(50%13) 	+ </a:t>
            </a:r>
            <a:r>
              <a:rPr lang="en-US" sz="1400" dirty="0">
                <a:highlight>
                  <a:srgbClr val="FFFF00"/>
                </a:highlight>
              </a:rPr>
              <a:t>0 x d(key) </a:t>
            </a:r>
            <a:r>
              <a:rPr lang="en-US" sz="1400" dirty="0"/>
              <a:t>)% 13	     	</a:t>
            </a:r>
            <a:r>
              <a:rPr lang="en-US" sz="1400" dirty="0">
                <a:highlight>
                  <a:srgbClr val="FFFF00"/>
                </a:highlight>
              </a:rPr>
              <a:t>j=0</a:t>
            </a:r>
          </a:p>
          <a:p>
            <a:r>
              <a:rPr lang="en-US" sz="1400" dirty="0"/>
              <a:t>(        11	+ 0                ) % 13 </a:t>
            </a:r>
            <a:r>
              <a:rPr lang="en-US" sz="1400" b="1" dirty="0">
                <a:solidFill>
                  <a:srgbClr val="FF0000"/>
                </a:solidFill>
              </a:rPr>
              <a:t>= 11 </a:t>
            </a:r>
            <a:r>
              <a:rPr lang="en-US" sz="1400" b="1" dirty="0">
                <a:solidFill>
                  <a:srgbClr val="0070C0"/>
                </a:solidFill>
              </a:rPr>
              <a:t>		</a:t>
            </a:r>
            <a:r>
              <a:rPr lang="en-US" sz="1400" dirty="0">
                <a:solidFill>
                  <a:srgbClr val="FF0000"/>
                </a:solidFill>
              </a:rPr>
              <a:t>Collision(37)</a:t>
            </a:r>
          </a:p>
          <a:p>
            <a:endParaRPr lang="en-US" sz="1400" dirty="0"/>
          </a:p>
          <a:p>
            <a:r>
              <a:rPr lang="en-US" sz="1400" dirty="0"/>
              <a:t>(h(50%13) 	+ </a:t>
            </a:r>
            <a:r>
              <a:rPr lang="en-US" sz="1400" dirty="0">
                <a:highlight>
                  <a:srgbClr val="FFFF00"/>
                </a:highlight>
              </a:rPr>
              <a:t>1 x d(7- (50 % 7)) </a:t>
            </a:r>
            <a:r>
              <a:rPr lang="en-US" sz="1400" dirty="0"/>
              <a:t>) % 13    	</a:t>
            </a:r>
            <a:r>
              <a:rPr lang="en-US" sz="1400" dirty="0">
                <a:highlight>
                  <a:srgbClr val="FFFF00"/>
                </a:highlight>
              </a:rPr>
              <a:t>j=1</a:t>
            </a:r>
          </a:p>
          <a:p>
            <a:r>
              <a:rPr lang="en-US" sz="1400" dirty="0"/>
              <a:t>(        11	+ </a:t>
            </a:r>
            <a:r>
              <a:rPr lang="en-US" sz="1400" dirty="0">
                <a:highlight>
                  <a:srgbClr val="FFFF00"/>
                </a:highlight>
              </a:rPr>
              <a:t>1 x d(7 – 1)            </a:t>
            </a:r>
            <a:r>
              <a:rPr lang="en-US" sz="1400" dirty="0"/>
              <a:t>) % 13</a:t>
            </a:r>
          </a:p>
          <a:p>
            <a:r>
              <a:rPr lang="en-US" sz="1400" dirty="0"/>
              <a:t>(        11	+ 6	            ) % 13 </a:t>
            </a:r>
            <a:r>
              <a:rPr lang="en-US" sz="1400" b="1" dirty="0">
                <a:solidFill>
                  <a:srgbClr val="0070C0"/>
                </a:solidFill>
              </a:rPr>
              <a:t>= 4	</a:t>
            </a:r>
            <a:r>
              <a:rPr lang="en-US" sz="1400" b="1" dirty="0">
                <a:solidFill>
                  <a:schemeClr val="accent1"/>
                </a:solidFill>
              </a:rPr>
              <a:t>Free Spot!!</a:t>
            </a:r>
          </a:p>
        </p:txBody>
      </p:sp>
    </p:spTree>
    <p:extLst>
      <p:ext uri="{BB962C8B-B14F-4D97-AF65-F5344CB8AC3E}">
        <p14:creationId xmlns:p14="http://schemas.microsoft.com/office/powerpoint/2010/main" val="4241945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Chaining vs Open Addressing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3049B-004F-E74E-8BA3-6B66B9B7E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46" y="1891970"/>
            <a:ext cx="5634507" cy="4671492"/>
          </a:xfrm>
        </p:spPr>
        <p:txBody>
          <a:bodyPr anchor="ctr">
            <a:normAutofit/>
          </a:bodyPr>
          <a:lstStyle/>
          <a:p>
            <a:r>
              <a:rPr lang="ko-KR" altLang="en-US" sz="2000" dirty="0" err="1"/>
              <a:t>체이닝</a:t>
            </a:r>
            <a:r>
              <a:rPr lang="en-US" altLang="ko-KR" sz="2000" dirty="0"/>
              <a:t>(Chaining)</a:t>
            </a:r>
            <a:r>
              <a:rPr lang="ko-KR" altLang="en-US" sz="2000" dirty="0"/>
              <a:t> 의 장점</a:t>
            </a:r>
            <a:endParaRPr lang="en-US" altLang="ko-KR" sz="2000" dirty="0"/>
          </a:p>
          <a:p>
            <a:pPr lvl="1"/>
            <a:r>
              <a:rPr lang="ko-KR" altLang="en-US" sz="1600" dirty="0"/>
              <a:t>연결 리스트만 사용하면 된다</a:t>
            </a:r>
            <a:r>
              <a:rPr lang="en-US" altLang="ko-KR" sz="1600" dirty="0"/>
              <a:t>.</a:t>
            </a:r>
            <a:r>
              <a:rPr lang="ko-KR" altLang="en-US" sz="1600" dirty="0"/>
              <a:t> 즉 복잡한 계산식을 사용할 필요가 개방 </a:t>
            </a:r>
            <a:r>
              <a:rPr lang="ko-KR" altLang="en-US" sz="1600" dirty="0" err="1"/>
              <a:t>주소법에</a:t>
            </a:r>
            <a:r>
              <a:rPr lang="ko-KR" altLang="en-US" sz="1600" dirty="0"/>
              <a:t> 비해 적다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해시 테이블이 채워질 수록 </a:t>
            </a:r>
            <a:r>
              <a:rPr lang="en-US" altLang="ko-KR" sz="1600" dirty="0"/>
              <a:t>Lookup </a:t>
            </a:r>
            <a:r>
              <a:rPr lang="ko-KR" altLang="en-US" sz="1600" dirty="0"/>
              <a:t>성능 저하가 </a:t>
            </a:r>
            <a:r>
              <a:rPr lang="en-US" altLang="ko-KR" sz="1600" dirty="0"/>
              <a:t>Linear </a:t>
            </a:r>
            <a:r>
              <a:rPr lang="ko-KR" altLang="en-US" sz="1600" dirty="0"/>
              <a:t>하게 발생한다</a:t>
            </a:r>
            <a:r>
              <a:rPr lang="en-US" altLang="ko-KR" sz="1600" dirty="0"/>
              <a:t>.</a:t>
            </a:r>
          </a:p>
          <a:p>
            <a:pPr lvl="1"/>
            <a:endParaRPr lang="en-US" altLang="ko-KR" sz="1600" dirty="0"/>
          </a:p>
          <a:p>
            <a:r>
              <a:rPr lang="ko-KR" altLang="en-US" sz="2000" dirty="0" err="1"/>
              <a:t>개방주소법</a:t>
            </a:r>
            <a:r>
              <a:rPr lang="en-US" altLang="ko-KR" sz="2000" dirty="0"/>
              <a:t>(Open Addressing)</a:t>
            </a:r>
            <a:r>
              <a:rPr lang="ko-KR" altLang="en-US" sz="2000" dirty="0"/>
              <a:t>의 장점</a:t>
            </a:r>
            <a:endParaRPr lang="en-US" altLang="ko-KR" sz="2000" dirty="0"/>
          </a:p>
          <a:p>
            <a:pPr lvl="1"/>
            <a:r>
              <a:rPr lang="ko-KR" altLang="en-US" sz="1600" dirty="0" err="1"/>
              <a:t>체이닝처럼</a:t>
            </a:r>
            <a:r>
              <a:rPr lang="ko-KR" altLang="en-US" sz="1600" dirty="0"/>
              <a:t> 포인트가 </a:t>
            </a:r>
            <a:r>
              <a:rPr lang="ko-KR" altLang="en-US" sz="1600" dirty="0" err="1"/>
              <a:t>필요없고</a:t>
            </a:r>
            <a:r>
              <a:rPr lang="en-US" altLang="ko-KR" sz="1600" dirty="0"/>
              <a:t>,</a:t>
            </a:r>
            <a:r>
              <a:rPr lang="ko-KR" altLang="en-US" sz="1600" dirty="0"/>
              <a:t> 지정한 메모리 외 추가적인 저장 공간도 </a:t>
            </a:r>
            <a:r>
              <a:rPr lang="ko-KR" altLang="en-US" sz="1600" dirty="0" err="1"/>
              <a:t>필요없다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삽입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삭제시</a:t>
            </a:r>
            <a:r>
              <a:rPr lang="ko-KR" altLang="en-US" sz="1600" dirty="0"/>
              <a:t> 오버헤드가 적다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저장할 데이터가 적을 때 더 유리하다</a:t>
            </a:r>
            <a:r>
              <a:rPr lang="en-US" altLang="ko-KR" sz="16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BD34E9-B0F1-2E4D-824B-30E900F3B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148" y="2148092"/>
            <a:ext cx="6093852" cy="441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713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B7504-209A-F241-A9DA-AC62BC972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6693" y="1780716"/>
            <a:ext cx="8147713" cy="3081242"/>
          </a:xfrm>
        </p:spPr>
        <p:txBody>
          <a:bodyPr anchor="ctr">
            <a:normAutofit/>
          </a:bodyPr>
          <a:lstStyle/>
          <a:p>
            <a:r>
              <a:rPr lang="en-US" altLang="ko-KR" sz="8800" dirty="0">
                <a:solidFill>
                  <a:srgbClr val="FFFFFF"/>
                </a:solidFill>
              </a:rPr>
              <a:t>Q &amp; A</a:t>
            </a:r>
            <a:endParaRPr lang="en-US" sz="8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322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Hashing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3049B-004F-E74E-8BA3-6B66B9B7E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46" y="1891970"/>
            <a:ext cx="6823022" cy="4671492"/>
          </a:xfrm>
        </p:spPr>
        <p:txBody>
          <a:bodyPr anchor="ctr">
            <a:normAutofit/>
          </a:bodyPr>
          <a:lstStyle/>
          <a:p>
            <a:r>
              <a:rPr lang="ko-KR" altLang="en-US" sz="2400" dirty="0"/>
              <a:t>하나의 문자열을 원래의 것을 상징하는 더 짧은 길이의 값이나 키로 변환하는 것이다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ko-KR" altLang="en-US" sz="2400" dirty="0"/>
              <a:t>해시 테이블은 </a:t>
            </a:r>
            <a:r>
              <a:rPr lang="en-US" altLang="ko-KR" sz="2400" dirty="0"/>
              <a:t>Key </a:t>
            </a:r>
            <a:r>
              <a:rPr lang="ko-KR" altLang="en-US" sz="2400" dirty="0"/>
              <a:t>와 </a:t>
            </a:r>
            <a:r>
              <a:rPr lang="en-US" altLang="ko-KR" sz="2400" dirty="0"/>
              <a:t>Value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갖는 자료구조 이다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ko-KR" altLang="en-US" sz="2400" dirty="0"/>
              <a:t>해시 함수는 해시 테이블의 </a:t>
            </a:r>
            <a:r>
              <a:rPr lang="ko-KR" altLang="en-US" sz="2400" dirty="0" err="1"/>
              <a:t>키값으로</a:t>
            </a:r>
            <a:r>
              <a:rPr lang="ko-KR" altLang="en-US" sz="2400" dirty="0"/>
              <a:t> 레코드가 저장되어 있는 주소 또는 색인을 산출하는 함수이다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ko-KR" altLang="en-US" sz="2400" dirty="0"/>
              <a:t>해시 충돌은 해시 테이블의 성능을 떨어뜨린다</a:t>
            </a:r>
            <a:r>
              <a:rPr lang="en-US" altLang="ko-KR" sz="2400" dirty="0"/>
              <a:t>.</a:t>
            </a:r>
            <a:endParaRPr lang="en-US" altLang="ko-KR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7D5AED-94A2-B94C-9815-01EDF7264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4931" y="2286638"/>
            <a:ext cx="45593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345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Open Addressing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3049B-004F-E74E-8BA3-6B66B9B7E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46" y="1891970"/>
            <a:ext cx="7084454" cy="4671492"/>
          </a:xfrm>
        </p:spPr>
        <p:txBody>
          <a:bodyPr anchor="ctr">
            <a:normAutofit/>
          </a:bodyPr>
          <a:lstStyle/>
          <a:p>
            <a:r>
              <a:rPr lang="en-US" altLang="ko-KR" sz="2000" dirty="0"/>
              <a:t>Closed Addressing</a:t>
            </a:r>
          </a:p>
          <a:p>
            <a:pPr lvl="1"/>
            <a:r>
              <a:rPr lang="ko-KR" altLang="en-US" sz="1600" dirty="0" err="1"/>
              <a:t>체이닝의</a:t>
            </a:r>
            <a:r>
              <a:rPr lang="ko-KR" altLang="en-US" sz="1600" dirty="0"/>
              <a:t> 경우 </a:t>
            </a:r>
            <a:r>
              <a:rPr lang="ko-KR" altLang="en-US" sz="1600" dirty="0" err="1"/>
              <a:t>버켓이</a:t>
            </a:r>
            <a:r>
              <a:rPr lang="ko-KR" altLang="en-US" sz="1600" dirty="0"/>
              <a:t> 꽉 차더라도 연결 리스트로 계속 늘려가기 때문에</a:t>
            </a:r>
            <a:r>
              <a:rPr lang="en-US" altLang="ko-KR" sz="1600" dirty="0"/>
              <a:t>,</a:t>
            </a:r>
            <a:r>
              <a:rPr lang="ko-KR" altLang="en-US" sz="1600" dirty="0"/>
              <a:t> 데이터의 </a:t>
            </a:r>
            <a:r>
              <a:rPr lang="ko-KR" altLang="en-US" sz="1600" dirty="0" err="1"/>
              <a:t>주소값은</a:t>
            </a:r>
            <a:r>
              <a:rPr lang="ko-KR" altLang="en-US" sz="1600" dirty="0"/>
              <a:t> 바뀌지 않는다</a:t>
            </a:r>
            <a:r>
              <a:rPr lang="en-US" altLang="ko-KR" sz="1600" dirty="0"/>
              <a:t>.</a:t>
            </a:r>
          </a:p>
          <a:p>
            <a:pPr lvl="1"/>
            <a:endParaRPr lang="en-US" altLang="ko-KR" sz="1600" dirty="0"/>
          </a:p>
          <a:p>
            <a:r>
              <a:rPr lang="en-US" altLang="ko-KR" sz="2000" dirty="0"/>
              <a:t>Open Addressing</a:t>
            </a:r>
          </a:p>
          <a:p>
            <a:pPr lvl="1"/>
            <a:r>
              <a:rPr lang="ko-KR" altLang="en-US" sz="1600" dirty="0"/>
              <a:t>단일 배열 데이터 구조를 사용하여 해시 테이블을 구현한다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해시 충돌을 다루는 또 다른 접근법이다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 err="1"/>
              <a:t>체이닝과</a:t>
            </a:r>
            <a:r>
              <a:rPr lang="ko-KR" altLang="en-US" sz="1600" dirty="0"/>
              <a:t> 같은 추가 공간을 허용하지 않고 주어진 해시 테이블 공간 내에서 해결한다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해시 충돌이 일어나면 다른 </a:t>
            </a:r>
            <a:r>
              <a:rPr lang="ko-KR" altLang="en-US" sz="1600" dirty="0" err="1"/>
              <a:t>버켓에</a:t>
            </a:r>
            <a:r>
              <a:rPr lang="ko-KR" altLang="en-US" sz="1600" dirty="0"/>
              <a:t> 데이터를 삽입하는 방식이다</a:t>
            </a:r>
            <a:r>
              <a:rPr lang="en-US" altLang="ko-KR" sz="1600" dirty="0"/>
              <a:t>.</a:t>
            </a:r>
          </a:p>
          <a:p>
            <a:pPr lvl="1"/>
            <a:endParaRPr lang="en-US" altLang="ko-KR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33ED2D-4371-EC45-9460-8F2B1BBB6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2368" y="2041071"/>
            <a:ext cx="4679260" cy="334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444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Open Addressing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3049B-004F-E74E-8BA3-6B66B9B7E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8289" y="5385024"/>
            <a:ext cx="10394767" cy="126241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ko-KR" sz="1600" dirty="0"/>
              <a:t>m : number of slots</a:t>
            </a:r>
          </a:p>
          <a:p>
            <a:pPr marL="0" indent="0">
              <a:buNone/>
            </a:pPr>
            <a:r>
              <a:rPr lang="en-US" altLang="ko-KR" sz="1600" dirty="0"/>
              <a:t>n : number of elements</a:t>
            </a:r>
          </a:p>
          <a:p>
            <a:pPr marL="0" indent="0">
              <a:buNone/>
            </a:pPr>
            <a:r>
              <a:rPr lang="en-US" altLang="ko-KR" sz="1600" dirty="0"/>
              <a:t>=&gt; </a:t>
            </a:r>
            <a:r>
              <a:rPr lang="ko-KR" altLang="en-US" sz="1600" dirty="0"/>
              <a:t>해시 테이블을 사용하려면 </a:t>
            </a:r>
            <a:r>
              <a:rPr lang="en-US" altLang="ko-KR" sz="1600" dirty="0"/>
              <a:t>number of slots (m) </a:t>
            </a:r>
            <a:r>
              <a:rPr lang="ko-KR" altLang="en-US" sz="1600" dirty="0"/>
              <a:t>이 </a:t>
            </a:r>
            <a:r>
              <a:rPr lang="en-US" altLang="ko-KR" sz="1600" dirty="0"/>
              <a:t>number of elements(n) </a:t>
            </a:r>
            <a:r>
              <a:rPr lang="ko-KR" altLang="en-US" sz="1600" dirty="0"/>
              <a:t>보다 크거나 같아야 한다</a:t>
            </a:r>
            <a:r>
              <a:rPr lang="en-US" altLang="ko-KR" sz="16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C237D6-B40D-BD49-B9F8-8186292A6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46" y="1831320"/>
            <a:ext cx="6109026" cy="359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97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Open Addressing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3049B-004F-E74E-8BA3-6B66B9B7E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46" y="1891970"/>
            <a:ext cx="10394767" cy="1262414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ko-KR" altLang="en-US" sz="1600" dirty="0"/>
              <a:t>탐색의 개념</a:t>
            </a:r>
            <a:endParaRPr lang="en-US" altLang="ko-KR" sz="1600" dirty="0"/>
          </a:p>
          <a:p>
            <a:r>
              <a:rPr lang="ko-KR" altLang="en-US" sz="1600" dirty="0"/>
              <a:t>해시 테이블에 무언가를 삽입 할 수 있는지 알아보는 것이다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만약 실패한다면</a:t>
            </a:r>
            <a:r>
              <a:rPr lang="en-US" altLang="ko-KR" sz="1600" dirty="0"/>
              <a:t>,</a:t>
            </a:r>
            <a:r>
              <a:rPr lang="ko-KR" altLang="en-US" sz="1600" dirty="0"/>
              <a:t> 삽입하려고 키 값 쌍에 대해서 약간 다른 해시를 다시 계산해야한다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삽입할 수 있는 빈 슬롯을 찾을 때까지 계속 탐색을 한다</a:t>
            </a:r>
            <a:r>
              <a:rPr lang="en-US" altLang="ko-KR" sz="16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301E14-029E-5441-96CF-B902D4A34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041" y="3429000"/>
            <a:ext cx="7746313" cy="31344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67BEB1-D551-2844-AE79-B8C902959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3530" y="1898659"/>
            <a:ext cx="3849205" cy="450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68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Open Addressing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9913EB-2BA2-0A4C-BFF9-4F6B79747DBA}"/>
              </a:ext>
            </a:extLst>
          </p:cNvPr>
          <p:cNvSpPr txBox="1"/>
          <p:nvPr/>
        </p:nvSpPr>
        <p:spPr>
          <a:xfrm>
            <a:off x="296149" y="1790370"/>
            <a:ext cx="507265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Insert(586) ====&gt;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h(586,1) =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Insert(481) ====&gt; h(481,1) = 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Insert(496) ====&gt;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h(496,1) = 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noProof="0" dirty="0">
                <a:solidFill>
                  <a:srgbClr val="FF0000"/>
                </a:solidFill>
                <a:latin typeface="Calibri" panose="020F0502020204030204"/>
              </a:rPr>
              <a:t>		-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 slot is occupied(204)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0000"/>
                </a:solidFill>
                <a:latin typeface="Calibri" panose="020F0502020204030204"/>
              </a:rPr>
              <a:t>	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 The </a:t>
            </a:r>
            <a:r>
              <a:rPr lang="en-US" dirty="0">
                <a:solidFill>
                  <a:srgbClr val="FF0000"/>
                </a:solidFill>
                <a:latin typeface="Calibri" panose="020F0502020204030204"/>
              </a:rPr>
              <a:t>first probe actually failed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	                </a:t>
            </a:r>
            <a:r>
              <a:rPr lang="en-US" dirty="0">
                <a:solidFill>
                  <a:srgbClr val="FF0000"/>
                </a:solidFill>
                <a:latin typeface="Calibri" panose="020F0502020204030204"/>
              </a:rPr>
              <a:t>h(496,2) =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0000"/>
                </a:solidFill>
                <a:latin typeface="Calibri" panose="020F0502020204030204"/>
              </a:rPr>
              <a:t>		- Failed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FF0000"/>
              </a:solidFill>
              <a:latin typeface="Calibri" panose="020F0502020204030204"/>
            </a:endParaRPr>
          </a:p>
          <a:p>
            <a:pPr lvl="0">
              <a:defRPr/>
            </a:pPr>
            <a:r>
              <a:rPr lang="en-US" dirty="0">
                <a:solidFill>
                  <a:srgbClr val="00B050"/>
                </a:solidFill>
              </a:rPr>
              <a:t>	                h(496,3) = 3</a:t>
            </a:r>
          </a:p>
          <a:p>
            <a:pPr lvl="0">
              <a:defRPr/>
            </a:pPr>
            <a:r>
              <a:rPr lang="en-US" dirty="0">
                <a:solidFill>
                  <a:srgbClr val="00B050"/>
                </a:solidFill>
              </a:rPr>
              <a:t>		- Success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	 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928D9F-2A5B-E744-9D3B-5C7A1B2F8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338" y="1790370"/>
            <a:ext cx="4775922" cy="397031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147FF9A-0503-7543-81E8-E51C561F1E4B}"/>
              </a:ext>
            </a:extLst>
          </p:cNvPr>
          <p:cNvSpPr txBox="1"/>
          <p:nvPr/>
        </p:nvSpPr>
        <p:spPr>
          <a:xfrm>
            <a:off x="10431662" y="2794000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Collision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A41BAF-974E-394D-94D9-A119BFA69FEA}"/>
              </a:ext>
            </a:extLst>
          </p:cNvPr>
          <p:cNvSpPr txBox="1"/>
          <p:nvPr/>
        </p:nvSpPr>
        <p:spPr>
          <a:xfrm>
            <a:off x="10431662" y="4292600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Collision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FAFF76-C645-824C-90BB-E4518751E42E}"/>
              </a:ext>
            </a:extLst>
          </p:cNvPr>
          <p:cNvSpPr txBox="1"/>
          <p:nvPr/>
        </p:nvSpPr>
        <p:spPr>
          <a:xfrm>
            <a:off x="10431662" y="3708400"/>
            <a:ext cx="122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Free Spot!!</a:t>
            </a:r>
          </a:p>
        </p:txBody>
      </p:sp>
    </p:spTree>
    <p:extLst>
      <p:ext uri="{BB962C8B-B14F-4D97-AF65-F5344CB8AC3E}">
        <p14:creationId xmlns:p14="http://schemas.microsoft.com/office/powerpoint/2010/main" val="1374767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Open Addressing - Insert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1D8A0C-8B33-914E-A9B6-B8081D478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45" y="1891970"/>
            <a:ext cx="11709779" cy="307191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C148B0E-C679-9F4E-AE3D-3F482EC51135}"/>
              </a:ext>
            </a:extLst>
          </p:cNvPr>
          <p:cNvSpPr txBox="1"/>
          <p:nvPr/>
        </p:nvSpPr>
        <p:spPr>
          <a:xfrm>
            <a:off x="8308910" y="2015891"/>
            <a:ext cx="365271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Insert item when found.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84E55C-3632-9348-9B31-5ECA119D95E1}"/>
              </a:ext>
            </a:extLst>
          </p:cNvPr>
          <p:cNvSpPr txBox="1"/>
          <p:nvPr/>
        </p:nvSpPr>
        <p:spPr>
          <a:xfrm>
            <a:off x="7374893" y="4011113"/>
            <a:ext cx="2163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# None is empty slot.</a:t>
            </a:r>
          </a:p>
        </p:txBody>
      </p:sp>
    </p:spTree>
    <p:extLst>
      <p:ext uri="{BB962C8B-B14F-4D97-AF65-F5344CB8AC3E}">
        <p14:creationId xmlns:p14="http://schemas.microsoft.com/office/powerpoint/2010/main" val="2855552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Open Addressing - Search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3ED8BA-EDED-AD41-94BB-EF8938DFA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45" y="1891969"/>
            <a:ext cx="9730321" cy="379970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FE579C2-FF22-5346-BC1D-A71F6E5949B7}"/>
              </a:ext>
            </a:extLst>
          </p:cNvPr>
          <p:cNvSpPr txBox="1"/>
          <p:nvPr/>
        </p:nvSpPr>
        <p:spPr>
          <a:xfrm>
            <a:off x="6325673" y="5322340"/>
            <a:ext cx="2163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# None is empty slot.</a:t>
            </a:r>
          </a:p>
        </p:txBody>
      </p:sp>
    </p:spTree>
    <p:extLst>
      <p:ext uri="{BB962C8B-B14F-4D97-AF65-F5344CB8AC3E}">
        <p14:creationId xmlns:p14="http://schemas.microsoft.com/office/powerpoint/2010/main" val="2420835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9B1C1-D513-914A-85E9-79C2EE97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" y="294538"/>
            <a:ext cx="11502282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Open Addressing</a:t>
            </a:r>
            <a:r>
              <a:rPr lang="ko-KR" altLang="en-US" sz="4000" dirty="0">
                <a:solidFill>
                  <a:srgbClr val="FFFFFF"/>
                </a:solidFill>
              </a:rPr>
              <a:t> </a:t>
            </a:r>
            <a:r>
              <a:rPr lang="en-US" altLang="ko-KR" sz="4000" dirty="0">
                <a:solidFill>
                  <a:srgbClr val="FFFFFF"/>
                </a:solidFill>
              </a:rPr>
              <a:t>-</a:t>
            </a:r>
            <a:r>
              <a:rPr lang="ko-KR" altLang="en-US" sz="4000" dirty="0">
                <a:solidFill>
                  <a:srgbClr val="FFFFFF"/>
                </a:solidFill>
              </a:rPr>
              <a:t> </a:t>
            </a:r>
            <a:r>
              <a:rPr lang="en-US" altLang="ko-KR" sz="4000" dirty="0">
                <a:solidFill>
                  <a:srgbClr val="FFFFFF"/>
                </a:solidFill>
              </a:rPr>
              <a:t>Delete</a:t>
            </a:r>
            <a:endParaRPr lang="en-US" sz="4000" dirty="0">
              <a:solidFill>
                <a:srgbClr val="FF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EA6A48-017F-0F48-BEAA-64B3B1AA8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268" y="1637793"/>
            <a:ext cx="8079020" cy="206531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7C5F31E-1A46-C042-ADF5-F140F0F76541}"/>
              </a:ext>
            </a:extLst>
          </p:cNvPr>
          <p:cNvSpPr/>
          <p:nvPr/>
        </p:nvSpPr>
        <p:spPr>
          <a:xfrm>
            <a:off x="591321" y="3060700"/>
            <a:ext cx="7523978" cy="6424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FF1C85-E7E4-6D4B-BF8F-3537DD0D4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499" y="3381903"/>
            <a:ext cx="6096000" cy="28676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A8CED57-F6FF-2B4D-9F0A-58B612E004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521" y="3735209"/>
            <a:ext cx="3116160" cy="235523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F7316BC-2829-D149-BEC6-5C735B790C76}"/>
              </a:ext>
            </a:extLst>
          </p:cNvPr>
          <p:cNvSpPr/>
          <p:nvPr/>
        </p:nvSpPr>
        <p:spPr>
          <a:xfrm>
            <a:off x="991481" y="4157667"/>
            <a:ext cx="2792200" cy="673100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D73DC3A-FBA4-4F49-9B3C-0BC4CFEF8127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3783681" y="4494217"/>
            <a:ext cx="1270919" cy="128583"/>
          </a:xfrm>
          <a:prstGeom prst="straightConnector1">
            <a:avLst/>
          </a:prstGeom>
          <a:ln w="7620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E316020-FB93-DA4F-BE37-766AF15E46C7}"/>
              </a:ext>
            </a:extLst>
          </p:cNvPr>
          <p:cNvSpPr txBox="1"/>
          <p:nvPr/>
        </p:nvSpPr>
        <p:spPr>
          <a:xfrm>
            <a:off x="667521" y="3317934"/>
            <a:ext cx="1304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Search(496)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836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1188</TotalTime>
  <Words>1145</Words>
  <Application>Microsoft Macintosh PowerPoint</Application>
  <PresentationFormat>Widescreen</PresentationFormat>
  <Paragraphs>152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Lecture 10 Open Addressing, Cryptographic Hashing</vt:lpstr>
      <vt:lpstr>Hashing</vt:lpstr>
      <vt:lpstr>Open Addressing</vt:lpstr>
      <vt:lpstr>Open Addressing</vt:lpstr>
      <vt:lpstr>Open Addressing</vt:lpstr>
      <vt:lpstr>Open Addressing</vt:lpstr>
      <vt:lpstr>Open Addressing - Insert</vt:lpstr>
      <vt:lpstr>Open Addressing - Search</vt:lpstr>
      <vt:lpstr>Open Addressing - Delete</vt:lpstr>
      <vt:lpstr>Open Addressing - Replace</vt:lpstr>
      <vt:lpstr>Open Addressing</vt:lpstr>
      <vt:lpstr>Open Addressing – Probing Strategies</vt:lpstr>
      <vt:lpstr>Linear Probing</vt:lpstr>
      <vt:lpstr>Double Hashing</vt:lpstr>
      <vt:lpstr>PowerPoint Presentation</vt:lpstr>
      <vt:lpstr>Chaining vs Open Addressing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정렬</dc:title>
  <dc:creator>Kim, Jack</dc:creator>
  <cp:lastModifiedBy>Kim, Jack</cp:lastModifiedBy>
  <cp:revision>94</cp:revision>
  <cp:lastPrinted>2021-05-13T15:13:14Z</cp:lastPrinted>
  <dcterms:created xsi:type="dcterms:W3CDTF">2021-05-13T08:19:18Z</dcterms:created>
  <dcterms:modified xsi:type="dcterms:W3CDTF">2021-05-28T03:48:15Z</dcterms:modified>
</cp:coreProperties>
</file>

<file path=docProps/thumbnail.jpeg>
</file>